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58A19B-F2A0-491D-AA5C-D809D89FD69B}" type="datetimeFigureOut">
              <a:rPr lang="bg-BG" smtClean="0"/>
              <a:t>5.5.2020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353375-7339-4442-B3AC-F8BC105F8881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g.wikipedia.org/wiki/%D0%94%D0%B8%D0%BC%D0%B8%D1%82%D1%80%D0%BE%D0%B2%D0%B4%D0%B5%D0%B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g.wikipedia.org/wiki/%D0%92%D0%B5%D0%BB%D0%B8%D0%BA%D0%B4%D0%B5%D0%B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bg.wikipedia.org/wiki/%D0%A0%D0%BE%D1%81%D0%B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7%D0%B4%D1%80%D0%B0%D0%B2%D0%B5%D1%86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bg.wikipedia.org/wiki/%D0%A0%D0%B0%D1%81%D1%82%D0%B5%D0%BD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g.wikipedia.org/wiki/%D0%9B%D1%8E%D0%BB%D1%8F%D0%BA" TargetMode="External"/><Relationship Id="rId5" Type="http://schemas.openxmlformats.org/officeDocument/2006/relationships/hyperlink" Target="https://bg.wikipedia.org/wiki/%D0%9A%D0%BE%D0%BF%D1%80%D0%B8%D0%B2%D0%B0" TargetMode="External"/><Relationship Id="rId4" Type="http://schemas.openxmlformats.org/officeDocument/2006/relationships/hyperlink" Target="https://bg.wikipedia.org/wiki/%D0%91%D1%83%D0%B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4437112"/>
            <a:ext cx="6768752" cy="3287216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В българския народен календар Гергьовден е един от най-големите празници през годината и най-големият пролетен празник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.</a:t>
            </a:r>
            <a:endParaRPr lang="en-US" b="0" i="0" dirty="0" smtClean="0">
              <a:solidFill>
                <a:srgbClr val="202122"/>
              </a:solidFill>
              <a:effectLst/>
              <a:latin typeface="Arial"/>
            </a:endParaRPr>
          </a:p>
          <a:p>
            <a:endParaRPr lang="en-US" dirty="0">
              <a:solidFill>
                <a:srgbClr val="202122"/>
              </a:solidFill>
              <a:latin typeface="Arial"/>
            </a:endParaRPr>
          </a:p>
          <a:p>
            <a:endParaRPr lang="en-US" dirty="0" smtClean="0">
              <a:solidFill>
                <a:srgbClr val="202122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548680"/>
            <a:ext cx="7772400" cy="1470025"/>
          </a:xfrm>
        </p:spPr>
        <p:txBody>
          <a:bodyPr/>
          <a:lstStyle/>
          <a:p>
            <a:r>
              <a:rPr lang="bg-BG" dirty="0" smtClean="0"/>
              <a:t>ГЕРГЬОВДЕН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K</a:t>
            </a:r>
            <a:r>
              <a:rPr lang="bg-BG" sz="3600" dirty="0" smtClean="0"/>
              <a:t>РИСТИЯН </a:t>
            </a:r>
            <a:br>
              <a:rPr lang="bg-BG" sz="3600" dirty="0" smtClean="0"/>
            </a:br>
            <a:r>
              <a:rPr lang="bg-BG" sz="3600" dirty="0" smtClean="0"/>
              <a:t>МИЛЕНКОВ</a:t>
            </a:r>
            <a:br>
              <a:rPr lang="bg-BG" sz="3600" dirty="0" smtClean="0"/>
            </a:br>
            <a:r>
              <a:rPr lang="en-US" sz="3600" dirty="0" smtClean="0"/>
              <a:t>IV,,</a:t>
            </a:r>
            <a:r>
              <a:rPr lang="bg-BG" sz="3600" dirty="0" smtClean="0"/>
              <a:t>Б</a:t>
            </a:r>
            <a:r>
              <a:rPr lang="en-US" sz="3600" dirty="0" smtClean="0"/>
              <a:t>”</a:t>
            </a:r>
            <a:endParaRPr lang="bg-BG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6031"/>
            <a:ext cx="255526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0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 Празникът е календарно обвързан – празнува се на 6 май и се чества във всички територии, населени с българи. С него започва лятната половина на стопанската година, завършваща на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Димитровден"/>
              </a:rPr>
              <a:t>Димитровден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. Това разположение в празничния календар определя и изключително богатата му обредност, обхващаща всички области от стопанския и социален живот на хората.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7605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В българската традиционна духовна култура това е един от най-големите празници, по-почитан и от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Великден"/>
              </a:rPr>
              <a:t>Великден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. 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464496" cy="294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067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В нощта срещу празника, преди да пропеят петлите, хората отиват на някоя ливада или поляна, където се търкалят в утринната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Роса"/>
              </a:rPr>
              <a:t>роса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, защото народното вярване твърди, че по това време на годината всичко е „повито с блага роса“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0968"/>
            <a:ext cx="4248472" cy="237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1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484784"/>
            <a:ext cx="8229600" cy="3052935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След къпането в росата, на връщане към домовете си хората берат свежи зелени </a:t>
            </a:r>
            <a:r>
              <a:rPr lang="ru-RU" b="0" i="0" u="sng" dirty="0" smtClean="0">
                <a:solidFill>
                  <a:srgbClr val="0B0080"/>
                </a:solidFill>
                <a:effectLst/>
                <a:latin typeface="Arial"/>
                <a:hlinkClick r:id="rId2"/>
              </a:rPr>
              <a:t>растения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 (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Здравец"/>
              </a:rPr>
              <a:t>здравец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,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Бук"/>
              </a:rPr>
              <a:t>бук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,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5" tooltip="Коприва"/>
              </a:rPr>
              <a:t>коприва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,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6" tooltip="Люляк"/>
              </a:rPr>
              <a:t>люляк</a:t>
            </a:r>
            <a:r>
              <a:rPr lang="ru-RU" b="0" i="0" dirty="0" smtClean="0">
                <a:solidFill>
                  <a:srgbClr val="202122"/>
                </a:solidFill>
                <a:effectLst/>
                <a:latin typeface="Arial"/>
              </a:rPr>
              <a:t> и др.), с които се окичват вратите и праговете на домовете, оборите и кошарите, слагат се на завивките на децата и на хомотите на добитъка, правят се венци и се слагат на главите на домашните животни. </a:t>
            </a:r>
            <a:endParaRPr lang="bg-BG" dirty="0"/>
          </a:p>
        </p:txBody>
      </p:sp>
      <p:pic>
        <p:nvPicPr>
          <p:cNvPr id="3074" name="Picture 2" descr="Празници и обичаи - Гергьовден - BonaFide.b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45024"/>
            <a:ext cx="4752528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1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63688" y="1340768"/>
            <a:ext cx="6400800" cy="3048001"/>
          </a:xfrm>
        </p:spPr>
        <p:txBody>
          <a:bodyPr/>
          <a:lstStyle/>
          <a:p>
            <a:r>
              <a:rPr lang="bg-BG" dirty="0" smtClean="0"/>
              <a:t>БЛАГОДАРЯ ВИ ЗА ВНИМАНИЕТО!</a:t>
            </a:r>
            <a:endParaRPr lang="bg-BG" dirty="0"/>
          </a:p>
        </p:txBody>
      </p:sp>
      <p:sp>
        <p:nvSpPr>
          <p:cNvPr id="4" name="Smiley Face 3"/>
          <p:cNvSpPr/>
          <p:nvPr/>
        </p:nvSpPr>
        <p:spPr>
          <a:xfrm>
            <a:off x="2915816" y="3131695"/>
            <a:ext cx="2376264" cy="208823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30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D9E915C4028BB40B857A63B372E9685" ma:contentTypeVersion="8" ma:contentTypeDescription="Създаване на нов документ" ma:contentTypeScope="" ma:versionID="5d619dac6eb21723d6b69954de9d1d58">
  <xsd:schema xmlns:xsd="http://www.w3.org/2001/XMLSchema" xmlns:xs="http://www.w3.org/2001/XMLSchema" xmlns:p="http://schemas.microsoft.com/office/2006/metadata/properties" xmlns:ns2="a47be00c-89b1-44ee-ab3f-0475ce7e3ebc" targetNamespace="http://schemas.microsoft.com/office/2006/metadata/properties" ma:root="true" ma:fieldsID="837b7bc4e7d24191dcbe8cb27a9892b7" ns2:_="">
    <xsd:import namespace="a47be00c-89b1-44ee-ab3f-0475ce7e3e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7be00c-89b1-44ee-ab3f-0475ce7e3e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63C547-BACF-423E-B2F8-39BE5BB661CD}"/>
</file>

<file path=customXml/itemProps2.xml><?xml version="1.0" encoding="utf-8"?>
<ds:datastoreItem xmlns:ds="http://schemas.openxmlformats.org/officeDocument/2006/customXml" ds:itemID="{00708052-5247-4127-B2C3-A6AD995C4ADB}"/>
</file>

<file path=customXml/itemProps3.xml><?xml version="1.0" encoding="utf-8"?>
<ds:datastoreItem xmlns:ds="http://schemas.openxmlformats.org/officeDocument/2006/customXml" ds:itemID="{1A08BF74-19A0-4416-A86A-642E4145BF5D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</TotalTime>
  <Words>75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Slipstream</vt:lpstr>
      <vt:lpstr>ГЕРГЬОВДЕН  KРИСТИЯН  МИЛЕНКОВ IV,,Б”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ГЕРГЬОВДЕН</dc:title>
  <dc:creator>ASUS</dc:creator>
  <cp:lastModifiedBy>ASUS</cp:lastModifiedBy>
  <cp:revision>5</cp:revision>
  <dcterms:created xsi:type="dcterms:W3CDTF">2020-05-05T11:52:40Z</dcterms:created>
  <dcterms:modified xsi:type="dcterms:W3CDTF">2020-05-05T12:54:21Z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0x0101005D9E915C4028BB40B857A63B372E9685</vt:lpwstr>
  </property>
</Properties>
</file>